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19/05/2019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19/05/2019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annuaire-administration.com/code-postal/region/ile-de-france.html" TargetMode="External"/><Relationship Id="rId2" Type="http://schemas.openxmlformats.org/officeDocument/2006/relationships/hyperlink" Target="https://fr.geneawiki.com/index.php/Liste_des_quartiers_de_Pari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41AA3-28CE-41F1-BC41-7736A6972F88}"/>
              </a:ext>
            </a:extLst>
          </p:cNvPr>
          <p:cNvSpPr>
            <a:spLocks noGrp="1"/>
          </p:cNvSpPr>
          <p:nvPr>
            <p:ph type="ctrTitle"/>
          </p:nvPr>
        </p:nvSpPr>
        <p:spPr/>
        <p:txBody>
          <a:bodyPr>
            <a:normAutofit/>
          </a:bodyPr>
          <a:lstStyle/>
          <a:p>
            <a:pPr algn="ctr"/>
            <a:r>
              <a:rPr lang="en-US" sz="5400" b="1" dirty="0"/>
              <a:t>Study of Relocation to the Greater Paris Area</a:t>
            </a:r>
            <a:endParaRPr lang="en-US" sz="5400" dirty="0"/>
          </a:p>
        </p:txBody>
      </p:sp>
      <p:sp>
        <p:nvSpPr>
          <p:cNvPr id="3" name="Subtitle 2">
            <a:extLst>
              <a:ext uri="{FF2B5EF4-FFF2-40B4-BE49-F238E27FC236}">
                <a16:creationId xmlns:a16="http://schemas.microsoft.com/office/drawing/2014/main" id="{9BEED2E6-E8A3-4963-8C77-DEA549198C9F}"/>
              </a:ext>
            </a:extLst>
          </p:cNvPr>
          <p:cNvSpPr>
            <a:spLocks noGrp="1"/>
          </p:cNvSpPr>
          <p:nvPr>
            <p:ph type="subTitle" idx="1"/>
          </p:nvPr>
        </p:nvSpPr>
        <p:spPr>
          <a:xfrm>
            <a:off x="684212" y="3843867"/>
            <a:ext cx="6053939" cy="1947333"/>
          </a:xfrm>
        </p:spPr>
        <p:txBody>
          <a:bodyPr/>
          <a:lstStyle/>
          <a:p>
            <a:r>
              <a:rPr lang="en-US" b="1" dirty="0"/>
              <a:t>Coursera IBM Data Science Specialization Capstone Project</a:t>
            </a:r>
          </a:p>
          <a:p>
            <a:endParaRPr lang="en-US" b="1" dirty="0"/>
          </a:p>
          <a:p>
            <a:r>
              <a:rPr lang="en-US" b="1" dirty="0"/>
              <a:t>May 2019</a:t>
            </a:r>
            <a:endParaRPr lang="en-US" dirty="0"/>
          </a:p>
          <a:p>
            <a:endParaRPr lang="en-US" dirty="0"/>
          </a:p>
        </p:txBody>
      </p:sp>
    </p:spTree>
    <p:extLst>
      <p:ext uri="{BB962C8B-B14F-4D97-AF65-F5344CB8AC3E}">
        <p14:creationId xmlns:p14="http://schemas.microsoft.com/office/powerpoint/2010/main" val="347880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A84C-7674-4A4B-AC25-A362E7D56E70}"/>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E0987214-5578-462C-A464-B277F9F654F7}"/>
              </a:ext>
            </a:extLst>
          </p:cNvPr>
          <p:cNvSpPr>
            <a:spLocks noGrp="1"/>
          </p:cNvSpPr>
          <p:nvPr>
            <p:ph idx="1"/>
          </p:nvPr>
        </p:nvSpPr>
        <p:spPr/>
        <p:txBody>
          <a:bodyPr/>
          <a:lstStyle/>
          <a:p>
            <a:r>
              <a:rPr lang="en-US" dirty="0"/>
              <a:t>This study allowed me to compare neighborhoods in Central Paris with Neighborhoods in the Greater Paris Area using venue types for comparison.</a:t>
            </a:r>
          </a:p>
          <a:p>
            <a:r>
              <a:rPr lang="en-US" dirty="0"/>
              <a:t>The results can be used as a guide by persons relocating from the Central Paris Area to the suburbs in order to find living conditions similar to those they used to have in the Central Paris.</a:t>
            </a:r>
          </a:p>
          <a:p>
            <a:r>
              <a:rPr lang="en-US" dirty="0"/>
              <a:t>Taking into account that many people are currently relocating from central city areas to the suburbs and this trend is becoming wide-spread this study can be extended to other big international cities and the areas around them.</a:t>
            </a:r>
          </a:p>
        </p:txBody>
      </p:sp>
    </p:spTree>
    <p:extLst>
      <p:ext uri="{BB962C8B-B14F-4D97-AF65-F5344CB8AC3E}">
        <p14:creationId xmlns:p14="http://schemas.microsoft.com/office/powerpoint/2010/main" val="356327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48A2-11BF-4246-B270-D02177AA527A}"/>
              </a:ext>
            </a:extLst>
          </p:cNvPr>
          <p:cNvSpPr>
            <a:spLocks noGrp="1"/>
          </p:cNvSpPr>
          <p:nvPr>
            <p:ph type="title"/>
          </p:nvPr>
        </p:nvSpPr>
        <p:spPr/>
        <p:txBody>
          <a:bodyPr/>
          <a:lstStyle/>
          <a:p>
            <a:r>
              <a:rPr lang="en-US" dirty="0"/>
              <a:t>Introduction – BUSINESS PROBLEM</a:t>
            </a:r>
          </a:p>
        </p:txBody>
      </p:sp>
      <p:sp>
        <p:nvSpPr>
          <p:cNvPr id="3" name="Content Placeholder 2">
            <a:extLst>
              <a:ext uri="{FF2B5EF4-FFF2-40B4-BE49-F238E27FC236}">
                <a16:creationId xmlns:a16="http://schemas.microsoft.com/office/drawing/2014/main" id="{F830E86B-8E87-471A-B92D-6F14497FBB9D}"/>
              </a:ext>
            </a:extLst>
          </p:cNvPr>
          <p:cNvSpPr>
            <a:spLocks noGrp="1"/>
          </p:cNvSpPr>
          <p:nvPr>
            <p:ph idx="1"/>
          </p:nvPr>
        </p:nvSpPr>
        <p:spPr/>
        <p:txBody>
          <a:bodyPr/>
          <a:lstStyle/>
          <a:p>
            <a:r>
              <a:rPr lang="en-US" dirty="0"/>
              <a:t>High price of accommodation in Central Paris</a:t>
            </a:r>
          </a:p>
          <a:p>
            <a:r>
              <a:rPr lang="en-US" dirty="0"/>
              <a:t>People seek to relocate to the Greater Paris Area</a:t>
            </a:r>
          </a:p>
          <a:p>
            <a:r>
              <a:rPr lang="en-US" dirty="0"/>
              <a:t>Need to relocate where living conditions are approximately similar to Central Paris</a:t>
            </a:r>
          </a:p>
          <a:p>
            <a:r>
              <a:rPr lang="en-US" dirty="0"/>
              <a:t>The purpose of this study is to assist people relocating to the Greater Paris area, provide them information where they can find approximately the same venues as in the city center.</a:t>
            </a:r>
          </a:p>
          <a:p>
            <a:endParaRPr lang="en-US" dirty="0"/>
          </a:p>
        </p:txBody>
      </p:sp>
      <p:pic>
        <p:nvPicPr>
          <p:cNvPr id="6" name="Picture 5">
            <a:extLst>
              <a:ext uri="{FF2B5EF4-FFF2-40B4-BE49-F238E27FC236}">
                <a16:creationId xmlns:a16="http://schemas.microsoft.com/office/drawing/2014/main" id="{77781FCC-1E3A-4537-93AE-4D8209240EB0}"/>
              </a:ext>
            </a:extLst>
          </p:cNvPr>
          <p:cNvPicPr>
            <a:picLocks noChangeAspect="1"/>
          </p:cNvPicPr>
          <p:nvPr/>
        </p:nvPicPr>
        <p:blipFill>
          <a:blip r:embed="rId2"/>
          <a:stretch>
            <a:fillRect/>
          </a:stretch>
        </p:blipFill>
        <p:spPr>
          <a:xfrm>
            <a:off x="9218612" y="276225"/>
            <a:ext cx="2584239" cy="4873271"/>
          </a:xfrm>
          <a:prstGeom prst="rect">
            <a:avLst/>
          </a:prstGeom>
        </p:spPr>
      </p:pic>
    </p:spTree>
    <p:extLst>
      <p:ext uri="{BB962C8B-B14F-4D97-AF65-F5344CB8AC3E}">
        <p14:creationId xmlns:p14="http://schemas.microsoft.com/office/powerpoint/2010/main" val="3228083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2487-CAFC-48B7-9F1A-3E63DFB27DF0}"/>
              </a:ext>
            </a:extLst>
          </p:cNvPr>
          <p:cNvSpPr>
            <a:spLocks noGrp="1"/>
          </p:cNvSpPr>
          <p:nvPr>
            <p:ph type="title"/>
          </p:nvPr>
        </p:nvSpPr>
        <p:spPr/>
        <p:txBody>
          <a:bodyPr/>
          <a:lstStyle/>
          <a:p>
            <a:pPr algn="ctr"/>
            <a:r>
              <a:rPr lang="en-US" dirty="0"/>
              <a:t>DATA ACQUISITION</a:t>
            </a:r>
          </a:p>
        </p:txBody>
      </p:sp>
      <p:sp>
        <p:nvSpPr>
          <p:cNvPr id="3" name="Content Placeholder 2">
            <a:extLst>
              <a:ext uri="{FF2B5EF4-FFF2-40B4-BE49-F238E27FC236}">
                <a16:creationId xmlns:a16="http://schemas.microsoft.com/office/drawing/2014/main" id="{801B74E8-ACA4-44BF-921E-DA9AFA3327F3}"/>
              </a:ext>
            </a:extLst>
          </p:cNvPr>
          <p:cNvSpPr>
            <a:spLocks noGrp="1"/>
          </p:cNvSpPr>
          <p:nvPr>
            <p:ph idx="1"/>
          </p:nvPr>
        </p:nvSpPr>
        <p:spPr/>
        <p:txBody>
          <a:bodyPr/>
          <a:lstStyle/>
          <a:p>
            <a:r>
              <a:rPr lang="en-US" b="1" dirty="0"/>
              <a:t>Stage 1</a:t>
            </a:r>
            <a:r>
              <a:rPr lang="en-US" dirty="0"/>
              <a:t> – Acquisition of postal codes, boroughs, neighborhoods and geographic coordinates:</a:t>
            </a:r>
          </a:p>
          <a:p>
            <a:pPr lvl="1"/>
            <a:r>
              <a:rPr lang="en-US" dirty="0"/>
              <a:t>For Paris: </a:t>
            </a:r>
            <a:r>
              <a:rPr lang="en-US" u="sng" dirty="0">
                <a:hlinkClick r:id="rId2"/>
              </a:rPr>
              <a:t>https://fr.geneawiki.com/index.php/Liste_des_quartiers_de_Paris</a:t>
            </a:r>
            <a:endParaRPr lang="en-US" u="sng" dirty="0"/>
          </a:p>
          <a:p>
            <a:pPr lvl="1"/>
            <a:r>
              <a:rPr lang="en-US" u="sng" dirty="0"/>
              <a:t>For suburbs: </a:t>
            </a:r>
            <a:r>
              <a:rPr lang="en-US" u="sng" dirty="0">
                <a:hlinkClick r:id="rId3"/>
              </a:rPr>
              <a:t>https://www.annuaire-administration.com/code-postal/region/ile-de-france.html</a:t>
            </a:r>
            <a:endParaRPr lang="en-US" u="sng" dirty="0"/>
          </a:p>
          <a:p>
            <a:r>
              <a:rPr lang="en-US" b="1" dirty="0"/>
              <a:t>Stage 2</a:t>
            </a:r>
            <a:r>
              <a:rPr lang="en-US" dirty="0"/>
              <a:t> – Acquisition of venues with </a:t>
            </a:r>
            <a:r>
              <a:rPr lang="en-US" dirty="0" err="1"/>
              <a:t>FourSquare</a:t>
            </a:r>
            <a:endParaRPr lang="en-US" dirty="0"/>
          </a:p>
        </p:txBody>
      </p:sp>
    </p:spTree>
    <p:extLst>
      <p:ext uri="{BB962C8B-B14F-4D97-AF65-F5344CB8AC3E}">
        <p14:creationId xmlns:p14="http://schemas.microsoft.com/office/powerpoint/2010/main" val="1410845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98BEA-5E75-462F-99A2-BC50DEA98C41}"/>
              </a:ext>
            </a:extLst>
          </p:cNvPr>
          <p:cNvSpPr>
            <a:spLocks noGrp="1"/>
          </p:cNvSpPr>
          <p:nvPr>
            <p:ph type="title"/>
          </p:nvPr>
        </p:nvSpPr>
        <p:spPr/>
        <p:txBody>
          <a:bodyPr>
            <a:normAutofit/>
          </a:bodyPr>
          <a:lstStyle/>
          <a:p>
            <a:r>
              <a:rPr lang="en-US" sz="3200" dirty="0"/>
              <a:t>GREATER PARIS AREA NEIGHBORHOODS</a:t>
            </a:r>
          </a:p>
        </p:txBody>
      </p:sp>
      <p:pic>
        <p:nvPicPr>
          <p:cNvPr id="9" name="Content Placeholder 8">
            <a:extLst>
              <a:ext uri="{FF2B5EF4-FFF2-40B4-BE49-F238E27FC236}">
                <a16:creationId xmlns:a16="http://schemas.microsoft.com/office/drawing/2014/main" id="{23D9CE23-9F55-40A2-86E4-747931898CAB}"/>
              </a:ext>
            </a:extLst>
          </p:cNvPr>
          <p:cNvPicPr>
            <a:picLocks noGrp="1" noChangeAspect="1"/>
          </p:cNvPicPr>
          <p:nvPr>
            <p:ph idx="1"/>
          </p:nvPr>
        </p:nvPicPr>
        <p:blipFill>
          <a:blip r:embed="rId2"/>
          <a:stretch>
            <a:fillRect/>
          </a:stretch>
        </p:blipFill>
        <p:spPr>
          <a:xfrm>
            <a:off x="1946560" y="685799"/>
            <a:ext cx="7083139" cy="4260391"/>
          </a:xfrm>
        </p:spPr>
      </p:pic>
    </p:spTree>
    <p:extLst>
      <p:ext uri="{BB962C8B-B14F-4D97-AF65-F5344CB8AC3E}">
        <p14:creationId xmlns:p14="http://schemas.microsoft.com/office/powerpoint/2010/main" val="407631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16BE-840A-4E61-BB23-C2233DD5A91E}"/>
              </a:ext>
            </a:extLst>
          </p:cNvPr>
          <p:cNvSpPr>
            <a:spLocks noGrp="1"/>
          </p:cNvSpPr>
          <p:nvPr>
            <p:ph type="title"/>
          </p:nvPr>
        </p:nvSpPr>
        <p:spPr/>
        <p:txBody>
          <a:bodyPr/>
          <a:lstStyle/>
          <a:p>
            <a:r>
              <a:rPr lang="en-US" dirty="0"/>
              <a:t>Data Analysis Methodology</a:t>
            </a:r>
          </a:p>
        </p:txBody>
      </p:sp>
      <p:sp>
        <p:nvSpPr>
          <p:cNvPr id="3" name="Content Placeholder 2">
            <a:extLst>
              <a:ext uri="{FF2B5EF4-FFF2-40B4-BE49-F238E27FC236}">
                <a16:creationId xmlns:a16="http://schemas.microsoft.com/office/drawing/2014/main" id="{37CD631B-5E5E-4BF9-8A79-7AA65C444792}"/>
              </a:ext>
            </a:extLst>
          </p:cNvPr>
          <p:cNvSpPr>
            <a:spLocks noGrp="1"/>
          </p:cNvSpPr>
          <p:nvPr>
            <p:ph idx="1"/>
          </p:nvPr>
        </p:nvSpPr>
        <p:spPr/>
        <p:txBody>
          <a:bodyPr/>
          <a:lstStyle/>
          <a:p>
            <a:r>
              <a:rPr lang="en-US" dirty="0"/>
              <a:t>Data was prepared using the following methods:</a:t>
            </a:r>
          </a:p>
          <a:p>
            <a:pPr lvl="0"/>
            <a:r>
              <a:rPr lang="en-US" dirty="0"/>
              <a:t>One-hot encoding of venue types in each neighborhood</a:t>
            </a:r>
          </a:p>
          <a:p>
            <a:pPr lvl="0"/>
            <a:r>
              <a:rPr lang="en-US" dirty="0"/>
              <a:t>Grouping rows by neighborhood and taking the mean of the frequency of occurrence of each category of venues</a:t>
            </a:r>
          </a:p>
          <a:p>
            <a:pPr lvl="0"/>
            <a:r>
              <a:rPr lang="en-US" dirty="0"/>
              <a:t>Putting most common venues in a Pandas data frame</a:t>
            </a:r>
          </a:p>
          <a:p>
            <a:pPr marL="0" indent="0">
              <a:buNone/>
            </a:pPr>
            <a:endParaRPr lang="en-US" dirty="0"/>
          </a:p>
        </p:txBody>
      </p:sp>
      <p:pic>
        <p:nvPicPr>
          <p:cNvPr id="4" name="Picture 3" descr="C:\Users\gadebski\Dropbox\Documents\Coursera\Data Science\IBM\Capstone\Coursera_Capstone\screen-shots\10-most-common-venues-in-neighborhoods.JPG">
            <a:extLst>
              <a:ext uri="{FF2B5EF4-FFF2-40B4-BE49-F238E27FC236}">
                <a16:creationId xmlns:a16="http://schemas.microsoft.com/office/drawing/2014/main" id="{1CFE897D-1BD0-44CE-984A-9C648A0E92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22450" y="3429000"/>
            <a:ext cx="5178425" cy="1507067"/>
          </a:xfrm>
          <a:prstGeom prst="rect">
            <a:avLst/>
          </a:prstGeom>
          <a:noFill/>
          <a:ln>
            <a:noFill/>
          </a:ln>
        </p:spPr>
      </p:pic>
    </p:spTree>
    <p:extLst>
      <p:ext uri="{BB962C8B-B14F-4D97-AF65-F5344CB8AC3E}">
        <p14:creationId xmlns:p14="http://schemas.microsoft.com/office/powerpoint/2010/main" val="2105553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8F93-5C32-4417-9EEF-830C1A719577}"/>
              </a:ext>
            </a:extLst>
          </p:cNvPr>
          <p:cNvSpPr>
            <a:spLocks noGrp="1"/>
          </p:cNvSpPr>
          <p:nvPr>
            <p:ph type="title"/>
          </p:nvPr>
        </p:nvSpPr>
        <p:spPr/>
        <p:txBody>
          <a:bodyPr/>
          <a:lstStyle/>
          <a:p>
            <a:pPr algn="ctr"/>
            <a:r>
              <a:rPr lang="en-US" dirty="0"/>
              <a:t>Data Clustering INTO 8 CLUSTERS</a:t>
            </a:r>
          </a:p>
        </p:txBody>
      </p:sp>
      <p:sp>
        <p:nvSpPr>
          <p:cNvPr id="3" name="Content Placeholder 2">
            <a:extLst>
              <a:ext uri="{FF2B5EF4-FFF2-40B4-BE49-F238E27FC236}">
                <a16:creationId xmlns:a16="http://schemas.microsoft.com/office/drawing/2014/main" id="{F8047DCF-20AE-4D65-819B-E31BE93084BC}"/>
              </a:ext>
            </a:extLst>
          </p:cNvPr>
          <p:cNvSpPr>
            <a:spLocks noGrp="1"/>
          </p:cNvSpPr>
          <p:nvPr>
            <p:ph idx="1"/>
          </p:nvPr>
        </p:nvSpPr>
        <p:spPr/>
        <p:txBody>
          <a:bodyPr/>
          <a:lstStyle/>
          <a:p>
            <a:r>
              <a:rPr lang="en-US" dirty="0"/>
              <a:t>Neighborhoods were clustered into 8 clusters based on </a:t>
            </a:r>
            <a:r>
              <a:rPr lang="en-US" b="1" dirty="0"/>
              <a:t>the mean frequency of occurrence of venue types</a:t>
            </a:r>
          </a:p>
          <a:p>
            <a:r>
              <a:rPr lang="en-US" dirty="0"/>
              <a:t>Method of clustering: K-Means Algorithm</a:t>
            </a:r>
          </a:p>
          <a:p>
            <a:endParaRPr lang="en-US" dirty="0"/>
          </a:p>
        </p:txBody>
      </p:sp>
    </p:spTree>
    <p:extLst>
      <p:ext uri="{BB962C8B-B14F-4D97-AF65-F5344CB8AC3E}">
        <p14:creationId xmlns:p14="http://schemas.microsoft.com/office/powerpoint/2010/main" val="2376791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89C4-7F4C-4E50-86EF-A3B8049A6B46}"/>
              </a:ext>
            </a:extLst>
          </p:cNvPr>
          <p:cNvSpPr>
            <a:spLocks noGrp="1"/>
          </p:cNvSpPr>
          <p:nvPr>
            <p:ph type="title"/>
          </p:nvPr>
        </p:nvSpPr>
        <p:spPr/>
        <p:txBody>
          <a:bodyPr>
            <a:normAutofit/>
          </a:bodyPr>
          <a:lstStyle/>
          <a:p>
            <a:r>
              <a:rPr lang="en-US" sz="2800" dirty="0"/>
              <a:t>Types of venues in the Greater Paris Area</a:t>
            </a:r>
          </a:p>
        </p:txBody>
      </p:sp>
      <p:pic>
        <p:nvPicPr>
          <p:cNvPr id="5" name="Content Placeholder 4">
            <a:extLst>
              <a:ext uri="{FF2B5EF4-FFF2-40B4-BE49-F238E27FC236}">
                <a16:creationId xmlns:a16="http://schemas.microsoft.com/office/drawing/2014/main" id="{9B601077-3CF5-4439-8559-CDFA271B3FF6}"/>
              </a:ext>
            </a:extLst>
          </p:cNvPr>
          <p:cNvPicPr>
            <a:picLocks noGrp="1" noChangeAspect="1"/>
          </p:cNvPicPr>
          <p:nvPr>
            <p:ph idx="1"/>
          </p:nvPr>
        </p:nvPicPr>
        <p:blipFill>
          <a:blip r:embed="rId2"/>
          <a:stretch>
            <a:fillRect/>
          </a:stretch>
        </p:blipFill>
        <p:spPr>
          <a:xfrm>
            <a:off x="2087694" y="685800"/>
            <a:ext cx="6513382" cy="4110767"/>
          </a:xfrm>
        </p:spPr>
      </p:pic>
    </p:spTree>
    <p:extLst>
      <p:ext uri="{BB962C8B-B14F-4D97-AF65-F5344CB8AC3E}">
        <p14:creationId xmlns:p14="http://schemas.microsoft.com/office/powerpoint/2010/main" val="345201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9A40-A21F-450D-AA3E-A93D306DF7BC}"/>
              </a:ext>
            </a:extLst>
          </p:cNvPr>
          <p:cNvSpPr>
            <a:spLocks noGrp="1"/>
          </p:cNvSpPr>
          <p:nvPr>
            <p:ph type="title"/>
          </p:nvPr>
        </p:nvSpPr>
        <p:spPr/>
        <p:txBody>
          <a:bodyPr/>
          <a:lstStyle/>
          <a:p>
            <a:pPr algn="ctr"/>
            <a:r>
              <a:rPr lang="en-US" dirty="0"/>
              <a:t>RESULTS – CLUSTER MEANING</a:t>
            </a:r>
          </a:p>
        </p:txBody>
      </p:sp>
      <p:graphicFrame>
        <p:nvGraphicFramePr>
          <p:cNvPr id="9" name="Content Placeholder 8">
            <a:extLst>
              <a:ext uri="{FF2B5EF4-FFF2-40B4-BE49-F238E27FC236}">
                <a16:creationId xmlns:a16="http://schemas.microsoft.com/office/drawing/2014/main" id="{9832099A-CE4F-47C7-A298-7CCE2DE59475}"/>
              </a:ext>
            </a:extLst>
          </p:cNvPr>
          <p:cNvGraphicFramePr>
            <a:graphicFrameLocks noGrp="1"/>
          </p:cNvGraphicFramePr>
          <p:nvPr>
            <p:ph idx="1"/>
            <p:extLst>
              <p:ext uri="{D42A27DB-BD31-4B8C-83A1-F6EECF244321}">
                <p14:modId xmlns:p14="http://schemas.microsoft.com/office/powerpoint/2010/main" val="358306477"/>
              </p:ext>
            </p:extLst>
          </p:nvPr>
        </p:nvGraphicFramePr>
        <p:xfrm>
          <a:off x="749808" y="1060704"/>
          <a:ext cx="9272016" cy="3575304"/>
        </p:xfrm>
        <a:graphic>
          <a:graphicData uri="http://schemas.openxmlformats.org/drawingml/2006/table">
            <a:tbl>
              <a:tblPr firstRow="1" firstCol="1" bandRow="1">
                <a:tableStyleId>{5C22544A-7EE6-4342-B048-85BDC9FD1C3A}</a:tableStyleId>
              </a:tblPr>
              <a:tblGrid>
                <a:gridCol w="1446704">
                  <a:extLst>
                    <a:ext uri="{9D8B030D-6E8A-4147-A177-3AD203B41FA5}">
                      <a16:colId xmlns:a16="http://schemas.microsoft.com/office/drawing/2014/main" val="4201413948"/>
                    </a:ext>
                  </a:extLst>
                </a:gridCol>
                <a:gridCol w="7825312">
                  <a:extLst>
                    <a:ext uri="{9D8B030D-6E8A-4147-A177-3AD203B41FA5}">
                      <a16:colId xmlns:a16="http://schemas.microsoft.com/office/drawing/2014/main" val="1136557207"/>
                    </a:ext>
                  </a:extLst>
                </a:gridCol>
              </a:tblGrid>
              <a:tr h="397256">
                <a:tc>
                  <a:txBody>
                    <a:bodyPr/>
                    <a:lstStyle/>
                    <a:p>
                      <a:pPr>
                        <a:spcAft>
                          <a:spcPts val="0"/>
                        </a:spcAft>
                      </a:pPr>
                      <a:r>
                        <a:rPr lang="en-US" sz="1200">
                          <a:effectLst/>
                        </a:rPr>
                        <a:t>Number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spcAft>
                          <a:spcPts val="0"/>
                        </a:spcAft>
                      </a:pPr>
                      <a:r>
                        <a:rPr lang="en-US" sz="1200">
                          <a:effectLst/>
                        </a:rPr>
                        <a:t>Title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104227"/>
                  </a:ext>
                </a:extLst>
              </a:tr>
              <a:tr h="397256">
                <a:tc>
                  <a:txBody>
                    <a:bodyPr/>
                    <a:lstStyle/>
                    <a:p>
                      <a:pPr>
                        <a:spcAft>
                          <a:spcPts val="0"/>
                        </a:spcAft>
                      </a:pPr>
                      <a:r>
                        <a:rPr lang="en-US" sz="1200">
                          <a:effectLst/>
                        </a:rPr>
                        <a:t>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spcAft>
                          <a:spcPts val="0"/>
                        </a:spcAft>
                      </a:pPr>
                      <a:r>
                        <a:rPr lang="en-US" sz="1200">
                          <a:effectLst/>
                        </a:rPr>
                        <a:t>Restaurants of any type of cuisine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07668655"/>
                  </a:ext>
                </a:extLst>
              </a:tr>
              <a:tr h="397256">
                <a:tc>
                  <a:txBody>
                    <a:bodyPr/>
                    <a:lstStyle/>
                    <a:p>
                      <a:pPr>
                        <a:spcAft>
                          <a:spcPts val="0"/>
                        </a:spcAft>
                      </a:pPr>
                      <a:r>
                        <a:rPr lang="en-US" sz="1200">
                          <a:effectLst/>
                        </a:rPr>
                        <a:t>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spcAft>
                          <a:spcPts val="0"/>
                        </a:spcAft>
                      </a:pPr>
                      <a:r>
                        <a:rPr lang="en-US" sz="1200">
                          <a:effectLst/>
                        </a:rPr>
                        <a:t>French Restaurants and other catering facilities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49881888"/>
                  </a:ext>
                </a:extLst>
              </a:tr>
              <a:tr h="397256">
                <a:tc>
                  <a:txBody>
                    <a:bodyPr/>
                    <a:lstStyle/>
                    <a:p>
                      <a:pPr>
                        <a:spcAft>
                          <a:spcPts val="0"/>
                        </a:spcAft>
                      </a:pPr>
                      <a:r>
                        <a:rPr lang="en-US" sz="1200">
                          <a:effectLst/>
                        </a:rPr>
                        <a:t>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spcAft>
                          <a:spcPts val="0"/>
                        </a:spcAft>
                      </a:pPr>
                      <a:r>
                        <a:rPr lang="en-US" sz="1200">
                          <a:effectLst/>
                        </a:rPr>
                        <a:t>Supermarkets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59983310"/>
                  </a:ext>
                </a:extLst>
              </a:tr>
              <a:tr h="397256">
                <a:tc>
                  <a:txBody>
                    <a:bodyPr/>
                    <a:lstStyle/>
                    <a:p>
                      <a:pPr>
                        <a:spcAft>
                          <a:spcPts val="0"/>
                        </a:spcAft>
                      </a:pPr>
                      <a:r>
                        <a:rPr lang="en-US" sz="1200">
                          <a:effectLst/>
                        </a:rPr>
                        <a:t>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spcAft>
                          <a:spcPts val="0"/>
                        </a:spcAft>
                      </a:pPr>
                      <a:r>
                        <a:rPr lang="en-US" sz="1200">
                          <a:effectLst/>
                        </a:rPr>
                        <a:t>Hotels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4596196"/>
                  </a:ext>
                </a:extLst>
              </a:tr>
              <a:tr h="397256">
                <a:tc>
                  <a:txBody>
                    <a:bodyPr/>
                    <a:lstStyle/>
                    <a:p>
                      <a:pPr>
                        <a:spcAft>
                          <a:spcPts val="0"/>
                        </a:spcAft>
                      </a:pPr>
                      <a:r>
                        <a:rPr lang="en-US" sz="1200">
                          <a:effectLst/>
                        </a:rPr>
                        <a:t>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spcAft>
                          <a:spcPts val="0"/>
                        </a:spcAft>
                      </a:pPr>
                      <a:r>
                        <a:rPr lang="en-US" sz="1200">
                          <a:effectLst/>
                        </a:rPr>
                        <a:t>French Restaurants (related to cluster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91745271"/>
                  </a:ext>
                </a:extLst>
              </a:tr>
              <a:tr h="397256">
                <a:tc>
                  <a:txBody>
                    <a:bodyPr/>
                    <a:lstStyle/>
                    <a:p>
                      <a:pPr>
                        <a:spcAft>
                          <a:spcPts val="0"/>
                        </a:spcAft>
                      </a:pPr>
                      <a:r>
                        <a:rPr lang="en-US" sz="1200">
                          <a:effectLst/>
                        </a:rPr>
                        <a:t>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spcAft>
                          <a:spcPts val="0"/>
                        </a:spcAft>
                      </a:pPr>
                      <a:r>
                        <a:rPr lang="en-US" sz="1200">
                          <a:effectLst/>
                        </a:rPr>
                        <a:t>Bakeries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40806736"/>
                  </a:ext>
                </a:extLst>
              </a:tr>
              <a:tr h="397256">
                <a:tc>
                  <a:txBody>
                    <a:bodyPr/>
                    <a:lstStyle/>
                    <a:p>
                      <a:pPr>
                        <a:spcAft>
                          <a:spcPts val="0"/>
                        </a:spcAft>
                      </a:pPr>
                      <a:r>
                        <a:rPr lang="en-US" sz="1200">
                          <a:effectLst/>
                        </a:rPr>
                        <a:t>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spcAft>
                          <a:spcPts val="0"/>
                        </a:spcAft>
                      </a:pPr>
                      <a:r>
                        <a:rPr lang="en-US" sz="1200">
                          <a:effectLst/>
                        </a:rPr>
                        <a:t>Auto Workshops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1052468"/>
                  </a:ext>
                </a:extLst>
              </a:tr>
              <a:tr h="397256">
                <a:tc>
                  <a:txBody>
                    <a:bodyPr/>
                    <a:lstStyle/>
                    <a:p>
                      <a:pPr>
                        <a:spcAft>
                          <a:spcPts val="0"/>
                        </a:spcAft>
                      </a:pPr>
                      <a:r>
                        <a:rPr lang="en-US" sz="1200">
                          <a:effectLst/>
                        </a:rPr>
                        <a:t>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spcAft>
                          <a:spcPts val="0"/>
                        </a:spcAft>
                      </a:pPr>
                      <a:r>
                        <a:rPr lang="en-US" sz="1200" dirty="0">
                          <a:effectLst/>
                        </a:rPr>
                        <a:t>Train Stations (public transport)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9583660"/>
                  </a:ext>
                </a:extLst>
              </a:tr>
            </a:tbl>
          </a:graphicData>
        </a:graphic>
      </p:graphicFrame>
      <p:sp>
        <p:nvSpPr>
          <p:cNvPr id="10" name="Rectangle 3">
            <a:extLst>
              <a:ext uri="{FF2B5EF4-FFF2-40B4-BE49-F238E27FC236}">
                <a16:creationId xmlns:a16="http://schemas.microsoft.com/office/drawing/2014/main" id="{4D3B35C9-3DFB-450F-B3A9-A23FCBB7EAC5}"/>
              </a:ext>
            </a:extLst>
          </p:cNvPr>
          <p:cNvSpPr>
            <a:spLocks noChangeArrowheads="1"/>
          </p:cNvSpPr>
          <p:nvPr/>
        </p:nvSpPr>
        <p:spPr bwMode="auto">
          <a:xfrm>
            <a:off x="-2811996" y="-265827"/>
            <a:ext cx="19657984" cy="108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81990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71CCD-2091-4EF7-A20A-4874629E994C}"/>
              </a:ext>
            </a:extLst>
          </p:cNvPr>
          <p:cNvSpPr>
            <a:spLocks noGrp="1"/>
          </p:cNvSpPr>
          <p:nvPr>
            <p:ph type="title"/>
          </p:nvPr>
        </p:nvSpPr>
        <p:spPr/>
        <p:txBody>
          <a:bodyPr/>
          <a:lstStyle/>
          <a:p>
            <a:r>
              <a:rPr lang="en-US" dirty="0"/>
              <a:t>RESULTS - Cluster Comparison</a:t>
            </a:r>
          </a:p>
        </p:txBody>
      </p:sp>
      <p:sp>
        <p:nvSpPr>
          <p:cNvPr id="3" name="Content Placeholder 2">
            <a:extLst>
              <a:ext uri="{FF2B5EF4-FFF2-40B4-BE49-F238E27FC236}">
                <a16:creationId xmlns:a16="http://schemas.microsoft.com/office/drawing/2014/main" id="{AD80C4ED-D3D3-4012-93BC-59C94649506A}"/>
              </a:ext>
            </a:extLst>
          </p:cNvPr>
          <p:cNvSpPr>
            <a:spLocks noGrp="1"/>
          </p:cNvSpPr>
          <p:nvPr>
            <p:ph idx="1"/>
          </p:nvPr>
        </p:nvSpPr>
        <p:spPr/>
        <p:txBody>
          <a:bodyPr/>
          <a:lstStyle/>
          <a:p>
            <a:r>
              <a:rPr lang="en-US" dirty="0"/>
              <a:t>Our clusters contain neighborhoods in Paris and in the Greater Paris area.</a:t>
            </a:r>
          </a:p>
          <a:p>
            <a:r>
              <a:rPr lang="en-US" dirty="0"/>
              <a:t>In order to guide a person when relocating, I extracted the Greater Paris neighborhoods from each cluster.</a:t>
            </a:r>
          </a:p>
          <a:p>
            <a:r>
              <a:rPr lang="en-US" dirty="0"/>
              <a:t>The person can find among them a neighborhood corresponding to his or her preferences based on the venues in the neighborhood this person is relocating from.</a:t>
            </a:r>
          </a:p>
        </p:txBody>
      </p:sp>
    </p:spTree>
    <p:extLst>
      <p:ext uri="{BB962C8B-B14F-4D97-AF65-F5344CB8AC3E}">
        <p14:creationId xmlns:p14="http://schemas.microsoft.com/office/powerpoint/2010/main" val="94733893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394</TotalTime>
  <Words>441</Words>
  <Application>Microsoft Office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3</vt:lpstr>
      <vt:lpstr>Slice</vt:lpstr>
      <vt:lpstr>Study of Relocation to the Greater Paris Area</vt:lpstr>
      <vt:lpstr>Introduction – BUSINESS PROBLEM</vt:lpstr>
      <vt:lpstr>DATA ACQUISITION</vt:lpstr>
      <vt:lpstr>GREATER PARIS AREA NEIGHBORHOODS</vt:lpstr>
      <vt:lpstr>Data Analysis Methodology</vt:lpstr>
      <vt:lpstr>Data Clustering INTO 8 CLUSTERS</vt:lpstr>
      <vt:lpstr>Types of venues in the Greater Paris Area</vt:lpstr>
      <vt:lpstr>RESULTS – CLUSTER MEANING</vt:lpstr>
      <vt:lpstr>RESULTS - Cluster Comparison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on the Study of Relocation to the Greater Paris Area</dc:title>
  <dc:creator>Alexandre GADEBSKI</dc:creator>
  <cp:lastModifiedBy>Alexandre GADEBSKI</cp:lastModifiedBy>
  <cp:revision>14</cp:revision>
  <dcterms:created xsi:type="dcterms:W3CDTF">2019-05-19T14:08:22Z</dcterms:created>
  <dcterms:modified xsi:type="dcterms:W3CDTF">2019-05-19T20:42:25Z</dcterms:modified>
</cp:coreProperties>
</file>